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chivo Black" panose="020B0604020202020204" charset="0"/>
      <p:regular r:id="rId19"/>
    </p:embeddedFont>
    <p:embeddedFont>
      <p:font typeface="Cormorant Garamond Semi-Bold" panose="020B0604020202020204" charset="0"/>
      <p:regular r:id="rId20"/>
    </p:embeddedFont>
    <p:embeddedFont>
      <p:font typeface="League Spartan" panose="020B0604020202020204" charset="0"/>
      <p:regular r:id="rId21"/>
    </p:embeddedFont>
    <p:embeddedFont>
      <p:font typeface="Roboto" panose="02000000000000000000" pitchFamily="2" charset="0"/>
      <p:regular r:id="rId22"/>
    </p:embeddedFont>
    <p:embeddedFont>
      <p:font typeface="Roboto Bold" panose="02000000000000000000" charset="0"/>
      <p:regular r:id="rId23"/>
    </p:embeddedFont>
    <p:embeddedFont>
      <p:font typeface="Roboto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29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hyperlink" Target="https://www.figma.com/proto/WWn5xaBJ9PKpioDakSJCCM/Outify-Dressing-platform?node-id=2-110&amp;t=FYuFH8RxhUgXYTpk-0&amp;scaling=min-zoom&amp;content-scaling=fixed&amp;page-id=0%3A1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41099" y="6528960"/>
            <a:ext cx="10048856" cy="9672024"/>
          </a:xfrm>
          <a:custGeom>
            <a:avLst/>
            <a:gdLst/>
            <a:ahLst/>
            <a:cxnLst/>
            <a:rect l="l" t="t" r="r" b="b"/>
            <a:pathLst>
              <a:path w="10048856" h="9672024">
                <a:moveTo>
                  <a:pt x="0" y="0"/>
                </a:moveTo>
                <a:lnTo>
                  <a:pt x="10048857" y="0"/>
                </a:lnTo>
                <a:lnTo>
                  <a:pt x="10048857" y="9672025"/>
                </a:lnTo>
                <a:lnTo>
                  <a:pt x="0" y="967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89665" y="4171621"/>
            <a:ext cx="2968663" cy="3454445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75766" y="2314884"/>
            <a:ext cx="2027798" cy="2359620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43668" y="7112436"/>
            <a:ext cx="1491995" cy="1736140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522882" y="8762851"/>
            <a:ext cx="1041571" cy="1212010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686359" y="399402"/>
            <a:ext cx="1357309" cy="1258595"/>
          </a:xfrm>
          <a:custGeom>
            <a:avLst/>
            <a:gdLst/>
            <a:ahLst/>
            <a:cxnLst/>
            <a:rect l="l" t="t" r="r" b="b"/>
            <a:pathLst>
              <a:path w="1357309" h="1258595">
                <a:moveTo>
                  <a:pt x="0" y="0"/>
                </a:moveTo>
                <a:lnTo>
                  <a:pt x="1357309" y="0"/>
                </a:lnTo>
                <a:lnTo>
                  <a:pt x="1357309" y="1258596"/>
                </a:lnTo>
                <a:lnTo>
                  <a:pt x="0" y="1258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16671" y="-298782"/>
            <a:ext cx="2853521" cy="3269659"/>
          </a:xfrm>
          <a:custGeom>
            <a:avLst/>
            <a:gdLst/>
            <a:ahLst/>
            <a:cxnLst/>
            <a:rect l="l" t="t" r="r" b="b"/>
            <a:pathLst>
              <a:path w="2853521" h="3269659">
                <a:moveTo>
                  <a:pt x="0" y="0"/>
                </a:moveTo>
                <a:lnTo>
                  <a:pt x="2853521" y="0"/>
                </a:lnTo>
                <a:lnTo>
                  <a:pt x="2853521" y="3269659"/>
                </a:lnTo>
                <a:lnTo>
                  <a:pt x="0" y="32696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459308" y="314325"/>
            <a:ext cx="11369383" cy="627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61"/>
              </a:lnSpc>
            </a:pPr>
            <a:r>
              <a:rPr lang="en-US" sz="16361">
                <a:solidFill>
                  <a:srgbClr val="A5593C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rPr>
              <a:t>Virtual Try On System</a:t>
            </a:r>
          </a:p>
          <a:p>
            <a:pPr algn="ctr">
              <a:lnSpc>
                <a:spcPts val="6201"/>
              </a:lnSpc>
            </a:pPr>
            <a:endParaRPr lang="en-US" sz="16361">
              <a:solidFill>
                <a:srgbClr val="A5593C"/>
              </a:solidFill>
              <a:latin typeface="Cormorant Garamond Semi-Bold"/>
              <a:ea typeface="Cormorant Garamond Semi-Bold"/>
              <a:cs typeface="Cormorant Garamond Semi-Bold"/>
              <a:sym typeface="Cormorant Garamond Semi-Bold"/>
            </a:endParaRPr>
          </a:p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A5593C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rPr>
              <a:t>Outify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26808" y="7036236"/>
            <a:ext cx="9548902" cy="224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47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BY </a:t>
            </a:r>
          </a:p>
          <a:p>
            <a:pPr algn="ctr">
              <a:lnSpc>
                <a:spcPts val="4479"/>
              </a:lnSpc>
            </a:pPr>
            <a:r>
              <a:rPr lang="en-US" sz="3199" spc="47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AISWARYA SGI</a:t>
            </a:r>
          </a:p>
          <a:p>
            <a:pPr algn="ctr">
              <a:lnSpc>
                <a:spcPts val="4479"/>
              </a:lnSpc>
            </a:pPr>
            <a:r>
              <a:rPr lang="en-US" sz="3199" spc="47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JANANY J</a:t>
            </a:r>
          </a:p>
          <a:p>
            <a:pPr algn="ctr">
              <a:lnSpc>
                <a:spcPts val="4479"/>
              </a:lnSpc>
            </a:pPr>
            <a:r>
              <a:rPr lang="en-US" sz="3199" spc="47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(KGISL INSTITUTE OF TECHNOLOGY)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94960">
            <a:off x="928459" y="1122601"/>
            <a:ext cx="1367017" cy="2244356"/>
          </a:xfrm>
          <a:custGeom>
            <a:avLst/>
            <a:gdLst/>
            <a:ahLst/>
            <a:cxnLst/>
            <a:rect l="l" t="t" r="r" b="b"/>
            <a:pathLst>
              <a:path w="1367017" h="2244356">
                <a:moveTo>
                  <a:pt x="0" y="0"/>
                </a:moveTo>
                <a:lnTo>
                  <a:pt x="1367017" y="0"/>
                </a:lnTo>
                <a:lnTo>
                  <a:pt x="1367017" y="2244356"/>
                </a:lnTo>
                <a:lnTo>
                  <a:pt x="0" y="224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93819" y="8073851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93819" y="2244779"/>
            <a:ext cx="790569" cy="852574"/>
          </a:xfrm>
          <a:custGeom>
            <a:avLst/>
            <a:gdLst/>
            <a:ahLst/>
            <a:cxnLst/>
            <a:rect l="l" t="t" r="r" b="b"/>
            <a:pathLst>
              <a:path w="790569" h="852574">
                <a:moveTo>
                  <a:pt x="0" y="0"/>
                </a:moveTo>
                <a:lnTo>
                  <a:pt x="790569" y="0"/>
                </a:lnTo>
                <a:lnTo>
                  <a:pt x="790569" y="852575"/>
                </a:lnTo>
                <a:lnTo>
                  <a:pt x="0" y="85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506909" y="-911738"/>
            <a:ext cx="2398020" cy="2790423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35210" y="1426302"/>
            <a:ext cx="2139439" cy="2489529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94561" y="3915831"/>
            <a:ext cx="1152637" cy="134125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67750" y="611187"/>
            <a:ext cx="10942028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REVENUE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68983" y="2140841"/>
            <a:ext cx="10139562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SAM (SERVICEABLE AVAILABLE MARKET)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57844" y="3566131"/>
            <a:ext cx="11972312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spc="199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Market Size:</a:t>
            </a: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$60 billion (Focusing on major e-commerce markets in Asia such as China, India, and Japan, which make up about 50% of the TAM in Asia)</a:t>
            </a:r>
          </a:p>
          <a:p>
            <a:pPr algn="just">
              <a:lnSpc>
                <a:spcPts val="5599"/>
              </a:lnSpc>
            </a:pPr>
            <a:r>
              <a:rPr lang="en-US" sz="3999" spc="199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Revenue Potential:</a:t>
            </a: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By capturing this market and reducing return rates, we could save retailers up to $15 billion annually.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94960">
            <a:off x="897299" y="580392"/>
            <a:ext cx="1367017" cy="2244356"/>
          </a:xfrm>
          <a:custGeom>
            <a:avLst/>
            <a:gdLst/>
            <a:ahLst/>
            <a:cxnLst/>
            <a:rect l="l" t="t" r="r" b="b"/>
            <a:pathLst>
              <a:path w="1367017" h="2244356">
                <a:moveTo>
                  <a:pt x="0" y="0"/>
                </a:moveTo>
                <a:lnTo>
                  <a:pt x="1367017" y="0"/>
                </a:lnTo>
                <a:lnTo>
                  <a:pt x="1367017" y="2244356"/>
                </a:lnTo>
                <a:lnTo>
                  <a:pt x="0" y="224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93819" y="8073851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9556" y="1878685"/>
            <a:ext cx="790569" cy="852574"/>
          </a:xfrm>
          <a:custGeom>
            <a:avLst/>
            <a:gdLst/>
            <a:ahLst/>
            <a:cxnLst/>
            <a:rect l="l" t="t" r="r" b="b"/>
            <a:pathLst>
              <a:path w="790569" h="852574">
                <a:moveTo>
                  <a:pt x="0" y="0"/>
                </a:moveTo>
                <a:lnTo>
                  <a:pt x="790569" y="0"/>
                </a:lnTo>
                <a:lnTo>
                  <a:pt x="790569" y="852575"/>
                </a:lnTo>
                <a:lnTo>
                  <a:pt x="0" y="85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506909" y="-911738"/>
            <a:ext cx="2398020" cy="2790423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35210" y="1426302"/>
            <a:ext cx="2139439" cy="2489529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94561" y="3915831"/>
            <a:ext cx="1152637" cy="134125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85563" y="597774"/>
            <a:ext cx="10942028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REVENUE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38683" y="2140841"/>
            <a:ext cx="10635787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SOM (SERVICEABLE OBTAINABLE MARKET)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9632" y="3178841"/>
            <a:ext cx="13475208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199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Market Size:</a:t>
            </a: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$600 million (Targeting 1% of the SAM in the first three years)</a:t>
            </a:r>
          </a:p>
          <a:p>
            <a:pPr algn="just">
              <a:lnSpc>
                <a:spcPts val="5599"/>
              </a:lnSpc>
            </a:pPr>
            <a:endParaRPr lang="en-US" sz="3999" spc="199">
              <a:solidFill>
                <a:srgbClr val="A5593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spc="199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Revenue Potential:</a:t>
            </a:r>
          </a:p>
          <a:p>
            <a:pPr algn="just">
              <a:lnSpc>
                <a:spcPts val="5599"/>
              </a:lnSpc>
            </a:pP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                     Year 1: $7.2 million in revenue.</a:t>
            </a:r>
          </a:p>
          <a:p>
            <a:pPr algn="just">
              <a:lnSpc>
                <a:spcPts val="5599"/>
              </a:lnSpc>
            </a:pP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                     Year 2: $18 million in revenue.</a:t>
            </a:r>
          </a:p>
          <a:p>
            <a:pPr algn="just">
              <a:lnSpc>
                <a:spcPts val="5599"/>
              </a:lnSpc>
            </a:pP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                     Year 3: $30 million in revenue.</a:t>
            </a:r>
          </a:p>
          <a:p>
            <a:pPr algn="just">
              <a:lnSpc>
                <a:spcPts val="5599"/>
              </a:lnSpc>
            </a:pPr>
            <a:endParaRPr lang="en-US" sz="3999" spc="199">
              <a:solidFill>
                <a:srgbClr val="A559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94960">
            <a:off x="345192" y="1975603"/>
            <a:ext cx="1367017" cy="2244356"/>
          </a:xfrm>
          <a:custGeom>
            <a:avLst/>
            <a:gdLst/>
            <a:ahLst/>
            <a:cxnLst/>
            <a:rect l="l" t="t" r="r" b="b"/>
            <a:pathLst>
              <a:path w="1367017" h="2244356">
                <a:moveTo>
                  <a:pt x="0" y="0"/>
                </a:moveTo>
                <a:lnTo>
                  <a:pt x="1367016" y="0"/>
                </a:lnTo>
                <a:lnTo>
                  <a:pt x="1367016" y="2244356"/>
                </a:lnTo>
                <a:lnTo>
                  <a:pt x="0" y="224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93819" y="8073851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60733" y="602413"/>
            <a:ext cx="790569" cy="852574"/>
          </a:xfrm>
          <a:custGeom>
            <a:avLst/>
            <a:gdLst/>
            <a:ahLst/>
            <a:cxnLst/>
            <a:rect l="l" t="t" r="r" b="b"/>
            <a:pathLst>
              <a:path w="790569" h="852574">
                <a:moveTo>
                  <a:pt x="0" y="0"/>
                </a:moveTo>
                <a:lnTo>
                  <a:pt x="790569" y="0"/>
                </a:lnTo>
                <a:lnTo>
                  <a:pt x="790569" y="852574"/>
                </a:lnTo>
                <a:lnTo>
                  <a:pt x="0" y="852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506909" y="-911738"/>
            <a:ext cx="2398020" cy="2790423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35210" y="1426302"/>
            <a:ext cx="2139439" cy="2489529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94561" y="3915831"/>
            <a:ext cx="1152637" cy="134125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26898" y="1143000"/>
            <a:ext cx="10942028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 CASES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5392" y="2756514"/>
            <a:ext cx="14869818" cy="618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4787" lvl="1" indent="-472393" algn="l">
              <a:lnSpc>
                <a:spcPts val="6126"/>
              </a:lnSpc>
              <a:buFont typeface="Arial"/>
              <a:buChar char="•"/>
            </a:pPr>
            <a:r>
              <a:rPr lang="en-US" sz="4376" spc="218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Enhancing In-Store Experience - Compare outfits quickly</a:t>
            </a:r>
          </a:p>
          <a:p>
            <a:pPr marL="944787" lvl="1" indent="-472393" algn="l">
              <a:lnSpc>
                <a:spcPts val="6126"/>
              </a:lnSpc>
              <a:buFont typeface="Arial"/>
              <a:buChar char="•"/>
            </a:pPr>
            <a:r>
              <a:rPr lang="en-US" sz="4376" spc="218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Inventory Management and Optimization - Real Time Stock Updates</a:t>
            </a:r>
          </a:p>
          <a:p>
            <a:pPr marL="944787" lvl="1" indent="-472393" algn="l">
              <a:lnSpc>
                <a:spcPts val="6126"/>
              </a:lnSpc>
              <a:buFont typeface="Arial"/>
              <a:buChar char="•"/>
            </a:pPr>
            <a:r>
              <a:rPr lang="en-US" sz="4376" spc="218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Data Driven Marketing and Customer Insights - Reduce returns, Save preferences across channels.</a:t>
            </a:r>
          </a:p>
          <a:p>
            <a:pPr marL="944787" lvl="1" indent="-472393" algn="l">
              <a:lnSpc>
                <a:spcPts val="6126"/>
              </a:lnSpc>
              <a:buFont typeface="Arial"/>
              <a:buChar char="•"/>
            </a:pPr>
            <a:r>
              <a:rPr lang="en-US" sz="4376" spc="218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Accessibility and Inclusivity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9072" y="1531572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55455" y="662311"/>
            <a:ext cx="2652117" cy="3086100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8538" y="3620190"/>
            <a:ext cx="1436249" cy="167127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5727" y="2513447"/>
            <a:ext cx="730717" cy="850289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463751" y="-721352"/>
            <a:ext cx="3591098" cy="4114800"/>
          </a:xfrm>
          <a:custGeom>
            <a:avLst/>
            <a:gdLst/>
            <a:ahLst/>
            <a:cxnLst/>
            <a:rect l="l" t="t" r="r" b="b"/>
            <a:pathLst>
              <a:path w="3591098" h="4114800">
                <a:moveTo>
                  <a:pt x="0" y="0"/>
                </a:moveTo>
                <a:lnTo>
                  <a:pt x="3591098" y="0"/>
                </a:lnTo>
                <a:lnTo>
                  <a:pt x="3591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117496" y="2813884"/>
            <a:ext cx="3283884" cy="328388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224" y="0"/>
                  </a:moveTo>
                  <a:lnTo>
                    <a:pt x="758576" y="0"/>
                  </a:lnTo>
                  <a:cubicBezTo>
                    <a:pt x="772957" y="0"/>
                    <a:pt x="786749" y="5713"/>
                    <a:pt x="796918" y="15882"/>
                  </a:cubicBezTo>
                  <a:cubicBezTo>
                    <a:pt x="807087" y="26051"/>
                    <a:pt x="812800" y="39843"/>
                    <a:pt x="812800" y="54224"/>
                  </a:cubicBezTo>
                  <a:lnTo>
                    <a:pt x="812800" y="758576"/>
                  </a:lnTo>
                  <a:cubicBezTo>
                    <a:pt x="812800" y="772957"/>
                    <a:pt x="807087" y="786749"/>
                    <a:pt x="796918" y="796918"/>
                  </a:cubicBezTo>
                  <a:cubicBezTo>
                    <a:pt x="786749" y="807087"/>
                    <a:pt x="772957" y="812800"/>
                    <a:pt x="758576" y="812800"/>
                  </a:cubicBezTo>
                  <a:lnTo>
                    <a:pt x="54224" y="812800"/>
                  </a:lnTo>
                  <a:cubicBezTo>
                    <a:pt x="39843" y="812800"/>
                    <a:pt x="26051" y="807087"/>
                    <a:pt x="15882" y="796918"/>
                  </a:cubicBezTo>
                  <a:cubicBezTo>
                    <a:pt x="5713" y="786749"/>
                    <a:pt x="0" y="772957"/>
                    <a:pt x="0" y="758576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blipFill>
              <a:blip r:embed="rId6"/>
              <a:stretch>
                <a:fillRect l="-21276" r="-2127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3091842" y="6545442"/>
            <a:ext cx="3309537" cy="33095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3803" y="0"/>
                  </a:moveTo>
                  <a:lnTo>
                    <a:pt x="758997" y="0"/>
                  </a:lnTo>
                  <a:cubicBezTo>
                    <a:pt x="788711" y="0"/>
                    <a:pt x="812800" y="24089"/>
                    <a:pt x="812800" y="53803"/>
                  </a:cubicBezTo>
                  <a:lnTo>
                    <a:pt x="812800" y="758997"/>
                  </a:lnTo>
                  <a:cubicBezTo>
                    <a:pt x="812800" y="788711"/>
                    <a:pt x="788711" y="812800"/>
                    <a:pt x="758997" y="812800"/>
                  </a:cubicBezTo>
                  <a:lnTo>
                    <a:pt x="53803" y="812800"/>
                  </a:lnTo>
                  <a:cubicBezTo>
                    <a:pt x="24089" y="812800"/>
                    <a:pt x="0" y="788711"/>
                    <a:pt x="0" y="758997"/>
                  </a:cubicBezTo>
                  <a:lnTo>
                    <a:pt x="0" y="53803"/>
                  </a:lnTo>
                  <a:cubicBezTo>
                    <a:pt x="0" y="24089"/>
                    <a:pt x="24089" y="0"/>
                    <a:pt x="53803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212087" y="620713"/>
            <a:ext cx="131515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SAMPLE INPUT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28895" y="2083506"/>
            <a:ext cx="4368927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TRAINING IMAGES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17117" y="2083506"/>
            <a:ext cx="3446634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MASK IMAGES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179867" y="6545442"/>
            <a:ext cx="3283884" cy="328388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224" y="0"/>
                  </a:moveTo>
                  <a:lnTo>
                    <a:pt x="758576" y="0"/>
                  </a:lnTo>
                  <a:cubicBezTo>
                    <a:pt x="772957" y="0"/>
                    <a:pt x="786749" y="5713"/>
                    <a:pt x="796918" y="15882"/>
                  </a:cubicBezTo>
                  <a:cubicBezTo>
                    <a:pt x="807087" y="26051"/>
                    <a:pt x="812800" y="39843"/>
                    <a:pt x="812800" y="54224"/>
                  </a:cubicBezTo>
                  <a:lnTo>
                    <a:pt x="812800" y="758576"/>
                  </a:lnTo>
                  <a:cubicBezTo>
                    <a:pt x="812800" y="772957"/>
                    <a:pt x="807087" y="786749"/>
                    <a:pt x="796918" y="796918"/>
                  </a:cubicBezTo>
                  <a:cubicBezTo>
                    <a:pt x="786749" y="807087"/>
                    <a:pt x="772957" y="812800"/>
                    <a:pt x="758576" y="812800"/>
                  </a:cubicBezTo>
                  <a:lnTo>
                    <a:pt x="54224" y="812800"/>
                  </a:lnTo>
                  <a:cubicBezTo>
                    <a:pt x="39843" y="812800"/>
                    <a:pt x="26051" y="807087"/>
                    <a:pt x="15882" y="796918"/>
                  </a:cubicBezTo>
                  <a:cubicBezTo>
                    <a:pt x="5713" y="786749"/>
                    <a:pt x="0" y="772957"/>
                    <a:pt x="0" y="758576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2098492" y="2813884"/>
            <a:ext cx="3283884" cy="328388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224" y="0"/>
                  </a:moveTo>
                  <a:lnTo>
                    <a:pt x="758576" y="0"/>
                  </a:lnTo>
                  <a:cubicBezTo>
                    <a:pt x="772957" y="0"/>
                    <a:pt x="786749" y="5713"/>
                    <a:pt x="796918" y="15882"/>
                  </a:cubicBezTo>
                  <a:cubicBezTo>
                    <a:pt x="807087" y="26051"/>
                    <a:pt x="812800" y="39843"/>
                    <a:pt x="812800" y="54224"/>
                  </a:cubicBezTo>
                  <a:lnTo>
                    <a:pt x="812800" y="758576"/>
                  </a:lnTo>
                  <a:cubicBezTo>
                    <a:pt x="812800" y="772957"/>
                    <a:pt x="807087" y="786749"/>
                    <a:pt x="796918" y="796918"/>
                  </a:cubicBezTo>
                  <a:cubicBezTo>
                    <a:pt x="786749" y="807087"/>
                    <a:pt x="772957" y="812800"/>
                    <a:pt x="758576" y="812800"/>
                  </a:cubicBezTo>
                  <a:lnTo>
                    <a:pt x="54224" y="812800"/>
                  </a:lnTo>
                  <a:cubicBezTo>
                    <a:pt x="39843" y="812800"/>
                    <a:pt x="26051" y="807087"/>
                    <a:pt x="15882" y="796918"/>
                  </a:cubicBezTo>
                  <a:cubicBezTo>
                    <a:pt x="5713" y="786749"/>
                    <a:pt x="0" y="772957"/>
                    <a:pt x="0" y="758576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blipFill>
              <a:blip r:embed="rId9"/>
              <a:stretch>
                <a:fillRect l="-21276" r="-21276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9072" y="1531572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55455" y="662311"/>
            <a:ext cx="2652117" cy="3086100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8538" y="3620190"/>
            <a:ext cx="1436249" cy="167127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5727" y="2513447"/>
            <a:ext cx="730717" cy="850289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463751" y="-721352"/>
            <a:ext cx="3591098" cy="4114800"/>
          </a:xfrm>
          <a:custGeom>
            <a:avLst/>
            <a:gdLst/>
            <a:ahLst/>
            <a:cxnLst/>
            <a:rect l="l" t="t" r="r" b="b"/>
            <a:pathLst>
              <a:path w="3591098" h="4114800">
                <a:moveTo>
                  <a:pt x="0" y="0"/>
                </a:moveTo>
                <a:lnTo>
                  <a:pt x="3591098" y="0"/>
                </a:lnTo>
                <a:lnTo>
                  <a:pt x="3591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23011" b="26176"/>
          <a:stretch>
            <a:fillRect/>
          </a:stretch>
        </p:blipFill>
        <p:spPr>
          <a:xfrm>
            <a:off x="2719156" y="1867860"/>
            <a:ext cx="12849687" cy="819936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12087" y="620713"/>
            <a:ext cx="131515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SUPPORT MATERIALS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9072" y="1531572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55455" y="662311"/>
            <a:ext cx="2652117" cy="3086100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8538" y="3620190"/>
            <a:ext cx="1436249" cy="167127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5727" y="2513447"/>
            <a:ext cx="730717" cy="850289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463751" y="-721352"/>
            <a:ext cx="3591098" cy="4114800"/>
          </a:xfrm>
          <a:custGeom>
            <a:avLst/>
            <a:gdLst/>
            <a:ahLst/>
            <a:cxnLst/>
            <a:rect l="l" t="t" r="r" b="b"/>
            <a:pathLst>
              <a:path w="3591098" h="4114800">
                <a:moveTo>
                  <a:pt x="0" y="0"/>
                </a:moveTo>
                <a:lnTo>
                  <a:pt x="3591098" y="0"/>
                </a:lnTo>
                <a:lnTo>
                  <a:pt x="3591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1535" r="1728" b="1535"/>
          <a:stretch>
            <a:fillRect/>
          </a:stretch>
        </p:blipFill>
        <p:spPr>
          <a:xfrm>
            <a:off x="9221492" y="0"/>
            <a:ext cx="4687134" cy="10287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3376766" y="4895786"/>
            <a:ext cx="1927726" cy="192772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39843" r="-39843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 rot="-1417474">
            <a:off x="1724515" y="1620953"/>
            <a:ext cx="6931913" cy="150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SUPPORT </a:t>
            </a:r>
          </a:p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MATERIALS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5845037" y="5665421"/>
            <a:ext cx="282387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2418890" y="7732709"/>
            <a:ext cx="384347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u="sng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  <a:hlinkClick r:id="rId10" tooltip="https://www.figma.com/proto/WWn5xaBJ9PKpioDakSJCCM/Outify-Dressing-platform?node-id=2-110&amp;t=FYuFH8RxhUgXYTpk-0&amp;scaling=min-zoom&amp;content-scaling=fixed&amp;page-id=0%3A1"/>
              </a:rPr>
              <a:t>Take a look at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94960">
            <a:off x="897299" y="2520153"/>
            <a:ext cx="1367017" cy="2244356"/>
          </a:xfrm>
          <a:custGeom>
            <a:avLst/>
            <a:gdLst/>
            <a:ahLst/>
            <a:cxnLst/>
            <a:rect l="l" t="t" r="r" b="b"/>
            <a:pathLst>
              <a:path w="1367017" h="2244356">
                <a:moveTo>
                  <a:pt x="0" y="0"/>
                </a:moveTo>
                <a:lnTo>
                  <a:pt x="1367017" y="0"/>
                </a:lnTo>
                <a:lnTo>
                  <a:pt x="1367017" y="2244356"/>
                </a:lnTo>
                <a:lnTo>
                  <a:pt x="0" y="224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93819" y="8073851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67889" y="176126"/>
            <a:ext cx="790569" cy="852574"/>
          </a:xfrm>
          <a:custGeom>
            <a:avLst/>
            <a:gdLst/>
            <a:ahLst/>
            <a:cxnLst/>
            <a:rect l="l" t="t" r="r" b="b"/>
            <a:pathLst>
              <a:path w="790569" h="852574">
                <a:moveTo>
                  <a:pt x="0" y="0"/>
                </a:moveTo>
                <a:lnTo>
                  <a:pt x="790569" y="0"/>
                </a:lnTo>
                <a:lnTo>
                  <a:pt x="790569" y="852574"/>
                </a:lnTo>
                <a:lnTo>
                  <a:pt x="0" y="852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506909" y="-911738"/>
            <a:ext cx="2398020" cy="2790423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35210" y="1426302"/>
            <a:ext cx="2139439" cy="2489529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94561" y="3915831"/>
            <a:ext cx="1152637" cy="134125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26898" y="1143000"/>
            <a:ext cx="10942028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50815" y="2575816"/>
            <a:ext cx="13705646" cy="608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9496" lvl="1" indent="-464748" algn="l">
              <a:lnSpc>
                <a:spcPts val="6027"/>
              </a:lnSpc>
              <a:buFont typeface="Arial"/>
              <a:buChar char="•"/>
            </a:pPr>
            <a:r>
              <a:rPr lang="en-US" sz="4305" spc="215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Realistic and Interactive Experience:</a:t>
            </a:r>
            <a:r>
              <a:rPr lang="en-US" sz="4305" spc="215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The Virtual Try-On System offers a lifelike way to try on clothes online.</a:t>
            </a:r>
          </a:p>
          <a:p>
            <a:pPr marL="929496" lvl="1" indent="-464748" algn="l">
              <a:lnSpc>
                <a:spcPts val="6027"/>
              </a:lnSpc>
              <a:buFont typeface="Arial"/>
              <a:buChar char="•"/>
            </a:pPr>
            <a:r>
              <a:rPr lang="en-US" sz="4305" spc="215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Advanced Image Processing &amp; 3D Rendering:</a:t>
            </a:r>
            <a:r>
              <a:rPr lang="en-US" sz="4305" spc="215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Ensures accurate and appealing virtual try-ons.</a:t>
            </a:r>
          </a:p>
          <a:p>
            <a:pPr marL="929496" lvl="1" indent="-464748" algn="l">
              <a:lnSpc>
                <a:spcPts val="6027"/>
              </a:lnSpc>
              <a:buFont typeface="Arial"/>
              <a:buChar char="•"/>
            </a:pPr>
            <a:r>
              <a:rPr lang="en-US" sz="4305" spc="215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Enhanced Personalization &amp; Reduced Returns:</a:t>
            </a:r>
            <a:r>
              <a:rPr lang="en-US" sz="4305" spc="215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Increases user satisfaction and merges physical and online shopping benefits.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67910" y="1776734"/>
            <a:ext cx="9083271" cy="5516023"/>
          </a:xfrm>
          <a:custGeom>
            <a:avLst/>
            <a:gdLst/>
            <a:ahLst/>
            <a:cxnLst/>
            <a:rect l="l" t="t" r="r" b="b"/>
            <a:pathLst>
              <a:path w="9083271" h="5516023">
                <a:moveTo>
                  <a:pt x="0" y="0"/>
                </a:moveTo>
                <a:lnTo>
                  <a:pt x="9083272" y="0"/>
                </a:lnTo>
                <a:lnTo>
                  <a:pt x="9083272" y="5516023"/>
                </a:lnTo>
                <a:lnTo>
                  <a:pt x="0" y="55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04749" y="2191946"/>
            <a:ext cx="1474304" cy="1302748"/>
          </a:xfrm>
          <a:custGeom>
            <a:avLst/>
            <a:gdLst/>
            <a:ahLst/>
            <a:cxnLst/>
            <a:rect l="l" t="t" r="r" b="b"/>
            <a:pathLst>
              <a:path w="1474304" h="1302748">
                <a:moveTo>
                  <a:pt x="0" y="0"/>
                </a:moveTo>
                <a:lnTo>
                  <a:pt x="1474303" y="0"/>
                </a:lnTo>
                <a:lnTo>
                  <a:pt x="1474303" y="1302748"/>
                </a:lnTo>
                <a:lnTo>
                  <a:pt x="0" y="1302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323494" y="6948470"/>
            <a:ext cx="10048856" cy="9672024"/>
          </a:xfrm>
          <a:custGeom>
            <a:avLst/>
            <a:gdLst/>
            <a:ahLst/>
            <a:cxnLst/>
            <a:rect l="l" t="t" r="r" b="b"/>
            <a:pathLst>
              <a:path w="10048856" h="9672024">
                <a:moveTo>
                  <a:pt x="0" y="0"/>
                </a:moveTo>
                <a:lnTo>
                  <a:pt x="10048856" y="0"/>
                </a:lnTo>
                <a:lnTo>
                  <a:pt x="10048856" y="9672024"/>
                </a:lnTo>
                <a:lnTo>
                  <a:pt x="0" y="9672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0521" y="7405528"/>
            <a:ext cx="7526959" cy="2175975"/>
          </a:xfrm>
          <a:custGeom>
            <a:avLst/>
            <a:gdLst/>
            <a:ahLst/>
            <a:cxnLst/>
            <a:rect l="l" t="t" r="r" b="b"/>
            <a:pathLst>
              <a:path w="7526959" h="2175975">
                <a:moveTo>
                  <a:pt x="0" y="0"/>
                </a:moveTo>
                <a:lnTo>
                  <a:pt x="7526958" y="0"/>
                </a:lnTo>
                <a:lnTo>
                  <a:pt x="7526958" y="2175976"/>
                </a:lnTo>
                <a:lnTo>
                  <a:pt x="0" y="2175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85501" y="3756965"/>
            <a:ext cx="11516998" cy="267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102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</a:t>
            </a:r>
          </a:p>
          <a:p>
            <a:pPr algn="ctr">
              <a:lnSpc>
                <a:spcPts val="10299"/>
              </a:lnSpc>
            </a:pPr>
            <a:r>
              <a:rPr lang="en-US" sz="102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3424" y="7922016"/>
            <a:ext cx="619224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aiswaryasgi23@gmail.com</a:t>
            </a:r>
          </a:p>
          <a:p>
            <a:pPr algn="ctr">
              <a:lnSpc>
                <a:spcPts val="4200"/>
              </a:lnSpc>
            </a:pPr>
            <a:r>
              <a:rPr lang="en-US" sz="3000" spc="4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jananyj22@gmail.com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89665" y="4171621"/>
            <a:ext cx="2968663" cy="3454445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75766" y="2314884"/>
            <a:ext cx="2027798" cy="235962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043668" y="7112436"/>
            <a:ext cx="1491995" cy="1736140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22882" y="8762851"/>
            <a:ext cx="1041571" cy="1212010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95779">
            <a:off x="1607545" y="2802785"/>
            <a:ext cx="1921350" cy="820940"/>
          </a:xfrm>
          <a:custGeom>
            <a:avLst/>
            <a:gdLst/>
            <a:ahLst/>
            <a:cxnLst/>
            <a:rect l="l" t="t" r="r" b="b"/>
            <a:pathLst>
              <a:path w="1921350" h="820940">
                <a:moveTo>
                  <a:pt x="0" y="0"/>
                </a:moveTo>
                <a:lnTo>
                  <a:pt x="1921350" y="0"/>
                </a:lnTo>
                <a:lnTo>
                  <a:pt x="1921350" y="820941"/>
                </a:lnTo>
                <a:lnTo>
                  <a:pt x="0" y="82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03950" y="7218316"/>
            <a:ext cx="2929715" cy="3409123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57101" y="8683209"/>
            <a:ext cx="1271218" cy="1479236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04726" y="1371179"/>
            <a:ext cx="131515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4337" y="3576934"/>
            <a:ext cx="4999239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74337" y="5358109"/>
            <a:ext cx="4999239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PROPOSED 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4337" y="7142116"/>
            <a:ext cx="4999239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TECHNOLOGICAL STACK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28832" y="3576934"/>
            <a:ext cx="4999239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EXISITING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28832" y="5359525"/>
            <a:ext cx="497061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FLOWCHART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28832" y="7142116"/>
            <a:ext cx="497061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REVENUE MODEL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583326" y="-940362"/>
            <a:ext cx="5252878" cy="5055895"/>
          </a:xfrm>
          <a:custGeom>
            <a:avLst/>
            <a:gdLst/>
            <a:ahLst/>
            <a:cxnLst/>
            <a:rect l="l" t="t" r="r" b="b"/>
            <a:pathLst>
              <a:path w="5252878" h="5055895">
                <a:moveTo>
                  <a:pt x="0" y="0"/>
                </a:moveTo>
                <a:lnTo>
                  <a:pt x="5252878" y="0"/>
                </a:lnTo>
                <a:lnTo>
                  <a:pt x="5252878" y="5055895"/>
                </a:lnTo>
                <a:lnTo>
                  <a:pt x="0" y="5055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332225" y="8606330"/>
            <a:ext cx="497061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38203" y="3790380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28491" y="8435318"/>
            <a:ext cx="1591289" cy="1851682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9628" y="620713"/>
            <a:ext cx="131515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3903" y="2052687"/>
            <a:ext cx="14740193" cy="702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 spc="199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Uncertainty in Online Shopping:</a:t>
            </a: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Difficulty in visualizing fit and appearance.</a:t>
            </a: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 spc="199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High Return Rates: </a:t>
            </a: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Increased due to inaccurate expectations.</a:t>
            </a: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 spc="199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Customer Dissatisfaction:</a:t>
            </a: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Resulting from unmet expectations.</a:t>
            </a: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 spc="199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Environmental &amp; Financial Impacts:</a:t>
            </a: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Negative effects on both consumers and retailers.</a:t>
            </a: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 spc="199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Need for a Solution:</a:t>
            </a:r>
            <a:r>
              <a:rPr lang="en-US" sz="3999" spc="1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Enhance the shopping experience and reduce returns.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259272" y="6594489"/>
            <a:ext cx="2665836" cy="3102063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852138" y="-874618"/>
            <a:ext cx="2814324" cy="327485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46275" y="8283023"/>
            <a:ext cx="1752128" cy="2038840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08805" y="7287397"/>
            <a:ext cx="979195" cy="1139427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2317" y="467294"/>
            <a:ext cx="1122812" cy="1122812"/>
          </a:xfrm>
          <a:custGeom>
            <a:avLst/>
            <a:gdLst/>
            <a:ahLst/>
            <a:cxnLst/>
            <a:rect l="l" t="t" r="r" b="b"/>
            <a:pathLst>
              <a:path w="1122812" h="1122812">
                <a:moveTo>
                  <a:pt x="0" y="0"/>
                </a:moveTo>
                <a:lnTo>
                  <a:pt x="1122811" y="0"/>
                </a:lnTo>
                <a:lnTo>
                  <a:pt x="1122811" y="1122812"/>
                </a:lnTo>
                <a:lnTo>
                  <a:pt x="0" y="112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979989" y="8264463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68220" y="1152525"/>
            <a:ext cx="131515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EXISTING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824" y="2613265"/>
            <a:ext cx="14680451" cy="381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7" lvl="1" indent="-388618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The Virtual Try-On System makes online shopping more fun and worry-free by letting you see how clothes, accessories, or makeup look on you before you buy. </a:t>
            </a:r>
          </a:p>
          <a:p>
            <a:pPr marL="777237" lvl="1" indent="-388618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With features that let you to capture your own photo, and recommends similar items.</a:t>
            </a:r>
          </a:p>
          <a:p>
            <a:pPr marL="1554474" lvl="2" indent="-518158" algn="l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Example - H&amp;M (Dressing store)</a:t>
            </a:r>
          </a:p>
        </p:txBody>
      </p:sp>
      <p:sp>
        <p:nvSpPr>
          <p:cNvPr id="12" name="Freeform 12"/>
          <p:cNvSpPr/>
          <p:nvPr/>
        </p:nvSpPr>
        <p:spPr>
          <a:xfrm rot="2700000">
            <a:off x="16221993" y="-1028700"/>
            <a:ext cx="3591098" cy="4114800"/>
          </a:xfrm>
          <a:custGeom>
            <a:avLst/>
            <a:gdLst/>
            <a:ahLst/>
            <a:cxnLst/>
            <a:rect l="l" t="t" r="r" b="b"/>
            <a:pathLst>
              <a:path w="3591098" h="4114800">
                <a:moveTo>
                  <a:pt x="0" y="0"/>
                </a:moveTo>
                <a:lnTo>
                  <a:pt x="3591098" y="0"/>
                </a:lnTo>
                <a:lnTo>
                  <a:pt x="3591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46275" y="8283023"/>
            <a:ext cx="1752128" cy="2038840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08805" y="7287397"/>
            <a:ext cx="979195" cy="1139427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979989" y="8264463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68220" y="893056"/>
            <a:ext cx="131515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0476" y="2087711"/>
            <a:ext cx="14680451" cy="700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7" lvl="1" indent="-388618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User Extraction:</a:t>
            </a:r>
            <a:r>
              <a:rPr lang="en-US" sz="3599" dirty="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Capture video and estimate the user's pose identifying key body points for accurate alignment using OpenCV.</a:t>
            </a:r>
          </a:p>
          <a:p>
            <a:pPr marL="777237" lvl="1" indent="-388618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Human segmentation:</a:t>
            </a:r>
            <a:r>
              <a:rPr lang="en-US" sz="3599" dirty="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 Using U-net to separate the user's body from the background accurately. This allows for precise superimposition into a virtual environment.</a:t>
            </a:r>
          </a:p>
          <a:p>
            <a:pPr marL="777237" lvl="1" indent="-388618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Superimposition:</a:t>
            </a:r>
            <a:r>
              <a:rPr lang="en-US" sz="3599" dirty="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Place the isolated user into a virtual scene for immersive interaction.</a:t>
            </a:r>
          </a:p>
          <a:p>
            <a:pPr marL="777237" lvl="1" indent="-388618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Real-Time Interaction:</a:t>
            </a:r>
            <a:r>
              <a:rPr lang="en-US" sz="3599" dirty="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Track user movements to ensure seamless integration into the virtual environment.</a:t>
            </a:r>
          </a:p>
          <a:p>
            <a:pPr marL="777237" lvl="1" indent="-388618" algn="l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Interface Integration:</a:t>
            </a:r>
            <a:r>
              <a:rPr lang="en-US" sz="3599" dirty="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Combine the virtual scene and user in an intuitive interface for natural interaction.</a:t>
            </a:r>
          </a:p>
        </p:txBody>
      </p:sp>
      <p:sp>
        <p:nvSpPr>
          <p:cNvPr id="11" name="Freeform 11"/>
          <p:cNvSpPr/>
          <p:nvPr/>
        </p:nvSpPr>
        <p:spPr>
          <a:xfrm rot="2700000">
            <a:off x="16221993" y="-1028700"/>
            <a:ext cx="3591098" cy="4114800"/>
          </a:xfrm>
          <a:custGeom>
            <a:avLst/>
            <a:gdLst/>
            <a:ahLst/>
            <a:cxnLst/>
            <a:rect l="l" t="t" r="r" b="b"/>
            <a:pathLst>
              <a:path w="3591098" h="4114800">
                <a:moveTo>
                  <a:pt x="0" y="0"/>
                </a:moveTo>
                <a:lnTo>
                  <a:pt x="3591098" y="0"/>
                </a:lnTo>
                <a:lnTo>
                  <a:pt x="3591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070239">
            <a:off x="2292751" y="199157"/>
            <a:ext cx="1057228" cy="1140148"/>
          </a:xfrm>
          <a:custGeom>
            <a:avLst/>
            <a:gdLst/>
            <a:ahLst/>
            <a:cxnLst/>
            <a:rect l="l" t="t" r="r" b="b"/>
            <a:pathLst>
              <a:path w="1057228" h="1140148">
                <a:moveTo>
                  <a:pt x="0" y="0"/>
                </a:moveTo>
                <a:lnTo>
                  <a:pt x="1057229" y="0"/>
                </a:lnTo>
                <a:lnTo>
                  <a:pt x="1057229" y="1140149"/>
                </a:lnTo>
                <a:lnTo>
                  <a:pt x="0" y="11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92866" y="358856"/>
            <a:ext cx="1444762" cy="1339688"/>
          </a:xfrm>
          <a:custGeom>
            <a:avLst/>
            <a:gdLst/>
            <a:ahLst/>
            <a:cxnLst/>
            <a:rect l="l" t="t" r="r" b="b"/>
            <a:pathLst>
              <a:path w="1444762" h="1339688">
                <a:moveTo>
                  <a:pt x="0" y="0"/>
                </a:moveTo>
                <a:lnTo>
                  <a:pt x="1444762" y="0"/>
                </a:lnTo>
                <a:lnTo>
                  <a:pt x="1444762" y="1339688"/>
                </a:lnTo>
                <a:lnTo>
                  <a:pt x="0" y="133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65116" y="7200900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065754" y="3554548"/>
            <a:ext cx="1028700" cy="1197033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115247" y="4957177"/>
            <a:ext cx="2929715" cy="3117290"/>
            <a:chOff x="0" y="0"/>
            <a:chExt cx="698500" cy="743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743221"/>
            </a:xfrm>
            <a:custGeom>
              <a:avLst/>
              <a:gdLst/>
              <a:ahLst/>
              <a:cxnLst/>
              <a:rect l="l" t="t" r="r" b="b"/>
              <a:pathLst>
                <a:path w="698500" h="743221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40021"/>
                  </a:lnTo>
                  <a:lnTo>
                    <a:pt x="349250" y="743221"/>
                  </a:lnTo>
                  <a:lnTo>
                    <a:pt x="0" y="540021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01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79196" y="7492633"/>
            <a:ext cx="1369867" cy="1594027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562398" y="-1391644"/>
            <a:ext cx="3591098" cy="4114800"/>
          </a:xfrm>
          <a:custGeom>
            <a:avLst/>
            <a:gdLst/>
            <a:ahLst/>
            <a:cxnLst/>
            <a:rect l="l" t="t" r="r" b="b"/>
            <a:pathLst>
              <a:path w="3591098" h="4114800">
                <a:moveTo>
                  <a:pt x="0" y="0"/>
                </a:moveTo>
                <a:lnTo>
                  <a:pt x="3591098" y="0"/>
                </a:lnTo>
                <a:lnTo>
                  <a:pt x="3591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39527" y="949928"/>
            <a:ext cx="11779841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PROPOSED SOLUTION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4526" y="2366826"/>
            <a:ext cx="13779277" cy="592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5285" lvl="1" indent="-452643" algn="l">
              <a:lnSpc>
                <a:spcPts val="5870"/>
              </a:lnSpc>
              <a:buFont typeface="Arial"/>
              <a:buChar char="•"/>
            </a:pPr>
            <a:r>
              <a:rPr lang="en-US" sz="4193" spc="20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Users can even personalize their experience by choosing different models or uploading their own photos.</a:t>
            </a:r>
          </a:p>
          <a:p>
            <a:pPr marL="905285" lvl="1" indent="-452643" algn="l">
              <a:lnSpc>
                <a:spcPts val="5870"/>
              </a:lnSpc>
              <a:buFont typeface="Arial"/>
              <a:buChar char="•"/>
            </a:pPr>
            <a:r>
              <a:rPr lang="en-US" sz="4193" spc="20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This system also connects with online stores, making it easy to purchase items directly. </a:t>
            </a:r>
          </a:p>
          <a:p>
            <a:pPr marL="905285" lvl="1" indent="-452643" algn="l">
              <a:lnSpc>
                <a:spcPts val="5870"/>
              </a:lnSpc>
              <a:buFont typeface="Arial"/>
              <a:buChar char="•"/>
            </a:pPr>
            <a:r>
              <a:rPr lang="en-US" sz="4193" spc="209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The main goal is to tackle the common issues of uncertainty and high return rates in online shopping.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33617" flipV="1">
            <a:off x="1600966" y="2452551"/>
            <a:ext cx="1393109" cy="595238"/>
          </a:xfrm>
          <a:custGeom>
            <a:avLst/>
            <a:gdLst/>
            <a:ahLst/>
            <a:cxnLst/>
            <a:rect l="l" t="t" r="r" b="b"/>
            <a:pathLst>
              <a:path w="1393109" h="595238">
                <a:moveTo>
                  <a:pt x="0" y="595238"/>
                </a:moveTo>
                <a:lnTo>
                  <a:pt x="1393109" y="595238"/>
                </a:lnTo>
                <a:lnTo>
                  <a:pt x="1393109" y="0"/>
                </a:lnTo>
                <a:lnTo>
                  <a:pt x="0" y="0"/>
                </a:lnTo>
                <a:lnTo>
                  <a:pt x="0" y="5952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006032" y="3441665"/>
            <a:ext cx="857680" cy="998027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88809" y="294221"/>
            <a:ext cx="857680" cy="998027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42307" y="1174703"/>
            <a:ext cx="2046057" cy="2177055"/>
            <a:chOff x="0" y="0"/>
            <a:chExt cx="698500" cy="7432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743221"/>
            </a:xfrm>
            <a:custGeom>
              <a:avLst/>
              <a:gdLst/>
              <a:ahLst/>
              <a:cxnLst/>
              <a:rect l="l" t="t" r="r" b="b"/>
              <a:pathLst>
                <a:path w="698500" h="743221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40021"/>
                  </a:lnTo>
                  <a:lnTo>
                    <a:pt x="349250" y="743221"/>
                  </a:lnTo>
                  <a:lnTo>
                    <a:pt x="0" y="540021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01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137558" y="-2778752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6" y="0"/>
                </a:lnTo>
                <a:lnTo>
                  <a:pt x="42751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570047" y="2779158"/>
            <a:ext cx="8618683" cy="6479142"/>
          </a:xfrm>
          <a:custGeom>
            <a:avLst/>
            <a:gdLst/>
            <a:ahLst/>
            <a:cxnLst/>
            <a:rect l="l" t="t" r="r" b="b"/>
            <a:pathLst>
              <a:path w="8618683" h="6479142">
                <a:moveTo>
                  <a:pt x="0" y="0"/>
                </a:moveTo>
                <a:lnTo>
                  <a:pt x="8618683" y="0"/>
                </a:lnTo>
                <a:lnTo>
                  <a:pt x="8618683" y="6479142"/>
                </a:lnTo>
                <a:lnTo>
                  <a:pt x="0" y="6479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84" r="-1405" b="-58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781391" y="928060"/>
            <a:ext cx="7662847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FLOWCHART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9072" y="1531572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55455" y="662311"/>
            <a:ext cx="2652117" cy="3086100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8538" y="3620190"/>
            <a:ext cx="1436249" cy="167127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5727" y="2513447"/>
            <a:ext cx="730717" cy="850289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76445" y="928060"/>
            <a:ext cx="131515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TECHNOLOGICAL STACK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20587" y="2833816"/>
            <a:ext cx="8635224" cy="591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React, React Native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Figma - UI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Opencv or TensorFlow 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MySQL or PostgreSQL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MongoDB 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Django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463751" y="-721352"/>
            <a:ext cx="3591098" cy="4114800"/>
          </a:xfrm>
          <a:custGeom>
            <a:avLst/>
            <a:gdLst/>
            <a:ahLst/>
            <a:cxnLst/>
            <a:rect l="l" t="t" r="r" b="b"/>
            <a:pathLst>
              <a:path w="3591098" h="4114800">
                <a:moveTo>
                  <a:pt x="0" y="0"/>
                </a:moveTo>
                <a:lnTo>
                  <a:pt x="3591098" y="0"/>
                </a:lnTo>
                <a:lnTo>
                  <a:pt x="3591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94960">
            <a:off x="901847" y="916303"/>
            <a:ext cx="1367017" cy="2244356"/>
          </a:xfrm>
          <a:custGeom>
            <a:avLst/>
            <a:gdLst/>
            <a:ahLst/>
            <a:cxnLst/>
            <a:rect l="l" t="t" r="r" b="b"/>
            <a:pathLst>
              <a:path w="1367017" h="2244356">
                <a:moveTo>
                  <a:pt x="0" y="0"/>
                </a:moveTo>
                <a:lnTo>
                  <a:pt x="1367017" y="0"/>
                </a:lnTo>
                <a:lnTo>
                  <a:pt x="1367017" y="2244356"/>
                </a:lnTo>
                <a:lnTo>
                  <a:pt x="0" y="224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93819" y="8073851"/>
            <a:ext cx="4275117" cy="4114800"/>
          </a:xfrm>
          <a:custGeom>
            <a:avLst/>
            <a:gdLst/>
            <a:ahLst/>
            <a:cxnLst/>
            <a:rect l="l" t="t" r="r" b="b"/>
            <a:pathLst>
              <a:path w="4275117" h="4114800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71028" y="2038481"/>
            <a:ext cx="790569" cy="852574"/>
          </a:xfrm>
          <a:custGeom>
            <a:avLst/>
            <a:gdLst/>
            <a:ahLst/>
            <a:cxnLst/>
            <a:rect l="l" t="t" r="r" b="b"/>
            <a:pathLst>
              <a:path w="790569" h="852574">
                <a:moveTo>
                  <a:pt x="0" y="0"/>
                </a:moveTo>
                <a:lnTo>
                  <a:pt x="790569" y="0"/>
                </a:lnTo>
                <a:lnTo>
                  <a:pt x="790569" y="852575"/>
                </a:lnTo>
                <a:lnTo>
                  <a:pt x="0" y="85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506909" y="-911738"/>
            <a:ext cx="2398020" cy="2790423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35210" y="1426302"/>
            <a:ext cx="2139439" cy="2489529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94561" y="3915831"/>
            <a:ext cx="1152637" cy="1341250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559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893464" y="753245"/>
            <a:ext cx="10942028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REVENUE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47158" y="2114681"/>
            <a:ext cx="9008217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TAM (TOTAL ADDRESSABLE MARKET)</a:t>
            </a:r>
          </a:p>
          <a:p>
            <a:pPr algn="l">
              <a:lnSpc>
                <a:spcPts val="3999"/>
              </a:lnSpc>
            </a:pPr>
            <a:endParaRPr lang="en-US" sz="3999">
              <a:solidFill>
                <a:srgbClr val="000000"/>
              </a:solidFill>
              <a:latin typeface="Roboto Bold Italics"/>
              <a:ea typeface="Roboto Bold Italics"/>
              <a:cs typeface="Roboto Bold Italics"/>
              <a:sym typeface="Roboto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07238" y="3225931"/>
            <a:ext cx="13968768" cy="562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just">
              <a:lnSpc>
                <a:spcPts val="5600"/>
              </a:lnSpc>
              <a:buFont typeface="Arial"/>
              <a:buChar char="•"/>
            </a:pPr>
            <a:r>
              <a:rPr lang="en-US" sz="4000" spc="200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Market Size:</a:t>
            </a:r>
            <a:r>
              <a:rPr lang="en-US" sz="4000" spc="20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 $120 billion (Asia represents roughly 40% of the global online apparel market, with a similar 30% return rate)</a:t>
            </a:r>
          </a:p>
          <a:p>
            <a:pPr marL="863601" lvl="1" indent="-431801" algn="just">
              <a:lnSpc>
                <a:spcPts val="5600"/>
              </a:lnSpc>
              <a:buFont typeface="Arial"/>
              <a:buChar char="•"/>
            </a:pPr>
            <a:r>
              <a:rPr lang="en-US" sz="4000" spc="200">
                <a:solidFill>
                  <a:srgbClr val="A5593C"/>
                </a:solidFill>
                <a:latin typeface="Roboto Bold"/>
                <a:ea typeface="Roboto Bold"/>
                <a:cs typeface="Roboto Bold"/>
                <a:sym typeface="Roboto Bold"/>
              </a:rPr>
              <a:t>Revenue Potential: </a:t>
            </a:r>
            <a:r>
              <a:rPr lang="en-US" sz="4000" spc="200">
                <a:solidFill>
                  <a:srgbClr val="A5593C"/>
                </a:solidFill>
                <a:latin typeface="Roboto"/>
                <a:ea typeface="Roboto"/>
                <a:cs typeface="Roboto"/>
                <a:sym typeface="Roboto"/>
              </a:rPr>
              <a:t>If we captured the entire TAM in Asia, our system could potentially save up to $30 billion annually for retailers by reducing return rates by 25%.</a:t>
            </a:r>
          </a:p>
          <a:p>
            <a:pPr algn="just">
              <a:lnSpc>
                <a:spcPts val="5600"/>
              </a:lnSpc>
            </a:pPr>
            <a:endParaRPr lang="en-US" sz="4000" spc="200">
              <a:solidFill>
                <a:srgbClr val="A559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617</Words>
  <Application>Microsoft Office PowerPoint</Application>
  <PresentationFormat>Custom</PresentationFormat>
  <Paragraphs>80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Roboto Bold Italics</vt:lpstr>
      <vt:lpstr>Arial</vt:lpstr>
      <vt:lpstr>Calibri</vt:lpstr>
      <vt:lpstr>League Spartan</vt:lpstr>
      <vt:lpstr>Roboto Bold</vt:lpstr>
      <vt:lpstr>Roboto</vt:lpstr>
      <vt:lpstr>Cormorant Garamond Semi-Bold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SPARKATHON (Jan &amp; Aish)</dc:title>
  <cp:lastModifiedBy>Janany J</cp:lastModifiedBy>
  <cp:revision>2</cp:revision>
  <dcterms:created xsi:type="dcterms:W3CDTF">2006-08-16T00:00:00Z</dcterms:created>
  <dcterms:modified xsi:type="dcterms:W3CDTF">2024-08-14T07:15:35Z</dcterms:modified>
  <dc:identifier>DAGNoDsDADc</dc:identifier>
</cp:coreProperties>
</file>